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4"/>
  </p:notesMasterIdLst>
  <p:sldIdLst>
    <p:sldId id="256" r:id="rId2"/>
    <p:sldId id="262" r:id="rId3"/>
    <p:sldId id="257" r:id="rId4"/>
    <p:sldId id="278" r:id="rId5"/>
    <p:sldId id="279" r:id="rId6"/>
    <p:sldId id="282" r:id="rId7"/>
    <p:sldId id="280" r:id="rId8"/>
    <p:sldId id="283" r:id="rId9"/>
    <p:sldId id="258" r:id="rId10"/>
    <p:sldId id="259" r:id="rId11"/>
    <p:sldId id="260" r:id="rId12"/>
    <p:sldId id="261" r:id="rId13"/>
    <p:sldId id="267" r:id="rId14"/>
    <p:sldId id="288" r:id="rId15"/>
    <p:sldId id="263" r:id="rId16"/>
    <p:sldId id="268" r:id="rId17"/>
    <p:sldId id="264" r:id="rId18"/>
    <p:sldId id="272" r:id="rId19"/>
    <p:sldId id="265" r:id="rId20"/>
    <p:sldId id="266" r:id="rId21"/>
    <p:sldId id="281" r:id="rId22"/>
    <p:sldId id="269" r:id="rId23"/>
    <p:sldId id="270" r:id="rId24"/>
    <p:sldId id="289" r:id="rId25"/>
    <p:sldId id="271" r:id="rId26"/>
    <p:sldId id="284" r:id="rId27"/>
    <p:sldId id="285" r:id="rId28"/>
    <p:sldId id="273" r:id="rId29"/>
    <p:sldId id="287" r:id="rId30"/>
    <p:sldId id="286" r:id="rId31"/>
    <p:sldId id="27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6"/>
    <p:restoredTop sz="94605"/>
  </p:normalViewPr>
  <p:slideViewPr>
    <p:cSldViewPr snapToGrid="0" snapToObjects="1">
      <p:cViewPr>
        <p:scale>
          <a:sx n="110" d="100"/>
          <a:sy n="110" d="100"/>
        </p:scale>
        <p:origin x="3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9:35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24575,'-10'10'0,"0"1"0,-8 7 0,-2 2 0,-8 1 0,1 5 0,6-5 0,-5 0 0,12-2 0,-12-6 0,14-2 0,-1 1 0,8-2 0,1-4 0,2 3 0,-7-3 0,2 12 0,1-6 0,-6 14 0,-2-13 0,5 6 0,-3-7 0,6 6 0,4-6 0,-10 13 0,10-12 0,-4 12 0,2-13 0,3 6 0,-4-7 0,-1 7 0,4-6 0,-4 14 0,0-7 0,5 1 0,-5 6 0,6-14 0,0 14 0,0-6 0,0 7 0,0 11 0,0-8 0,-6 8 0,4-11 0,-4 1 0,6-8 0,0 5 0,0-5 0,0 8 0,0-9 0,0 7 0,6-6 0,2 7 0,-1 1 0,6-1 0,-12 1 0,10-9 0,-10 7 0,10-6 0,3 7 0,1 1 0,11-1 0,-11 1 0,-1-1 0,-2 0 0,-10 1 0,9-8 0,-4 5 0,5-5 0,2 8 0,-2-9 0,0-1 0,0 0 0,-1-10 0,-3 9 0,1-16 0,-8 8 0,-1-3 0,-13 6 0,0-6 0,-12 6 0,5-4 0,-7 5 0,-1 7 0,1-11 0,-1 9 0,1-10 0,7 0 0,2 2 0,8-9 0,4 16 0,14-1 0,1 11 0,4 0 0,6 1 0,-10-1 0,5-7 0,-3-2 0,-10-8 0,8 1 0,-12-1 0,2 1 0,-17 7 0,5-6 0,-5 6 0,0 0 0,-1 2 0,-1-1 0,-6 7 0,6-6 0,0 0 0,2-2 0,0-6 0,5 6 0,-6-4 0,8-1 0,5-4 0,-11 5 0,2 5 0,-19 33 0,2-8 0,4 10 0,-3-5 0,6-8 0,-2 10 0,4-11 0,14-2 0,-3-10 0,10-1 0,-4 1 0,6-1 0,0 1 0,0-1 0,0 1 0,0-1 0,0 0 0,0 1 0,0-1 0,0 1 0,5-8 0,1-3 0,0-6 0,3-1 0,-3 1 0,0-1 0,-2 0 0,2 8 0,-4 2 0,10 8 0,-4-1 0,-1 1 0,0-1 0,-1 0 0,-5 1 0,5-1 0,-6 11 0,6-8 0,-4 8 0,16-10 0,-8-1 0,9 1 0,-11-8 0,3-3 0,-2 12 0,9-6 0,-7 15 0,6-19 0,-10 7 0,6-6 0,7 7 0,-5 1 0,11-1 0,-12-7 0,11 5 0,-11-5 0,12 8 0,-4-1 0,-2-7 0,-2-7 0,-12-8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FD3C3-C3EF-B94A-A6A7-A407A2EE223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2FA5-7008-0E49-9262-E3371D1D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Scalar output, vector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1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8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see this from </a:t>
            </a:r>
            <a:r>
              <a:rPr lang="en-US" dirty="0" err="1"/>
              <a:t>taylor</a:t>
            </a:r>
            <a:r>
              <a:rPr lang="en-US" dirty="0"/>
              <a:t>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Equivalent problem, similar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0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Converges in log(n)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local information do we have about a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9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2FA5-7008-0E49-9262-E3371D1DDC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9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5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9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06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1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06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3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2423B-5C80-DB4D-A7D2-49942179E82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A870B-49CB-AD46-88C4-35DBBFF9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lgorithmsbook.com/optimizatio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em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emf"/><Relationship Id="rId5" Type="http://schemas.openxmlformats.org/officeDocument/2006/relationships/image" Target="../media/image32.png"/><Relationship Id="rId10" Type="http://schemas.openxmlformats.org/officeDocument/2006/relationships/image" Target="../media/image35.emf"/><Relationship Id="rId4" Type="http://schemas.openxmlformats.org/officeDocument/2006/relationships/image" Target="../media/image31.png"/><Relationship Id="rId9" Type="http://schemas.openxmlformats.org/officeDocument/2006/relationships/image" Target="../media/image34.emf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38D7-069F-3C42-AC6C-F1D4801D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Numerical Optimization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4D51B-A75A-E148-BF9F-EE0FE9F5A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Physics 113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02/24/22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73063-F68E-F941-B2DA-8602A3226184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Algorithms for Optimization </a:t>
            </a:r>
            <a:r>
              <a:rPr lang="en-US" sz="2000"/>
              <a:t>M J Kochenderfer, T A Wheeler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hlinkClick r:id="rId2"/>
              </a:rPr>
              <a:t>https://algorithmsbook.com/optimization/</a:t>
            </a:r>
            <a:r>
              <a:rPr lang="en-US" sz="2000"/>
              <a:t>  Stanford AA222</a:t>
            </a:r>
          </a:p>
        </p:txBody>
      </p:sp>
    </p:spTree>
    <p:extLst>
      <p:ext uri="{BB962C8B-B14F-4D97-AF65-F5344CB8AC3E}">
        <p14:creationId xmlns:p14="http://schemas.microsoft.com/office/powerpoint/2010/main" val="396807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FDCB-7B19-8E46-B3E7-A56D0F27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Optimality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78E32-8D31-9F43-9DD4-0BDABE72C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1915" y="2443652"/>
            <a:ext cx="6195768" cy="4765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107F5-452F-DE44-AA52-1D1F6009F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15" y="1956529"/>
            <a:ext cx="6042479" cy="43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436DE-E0D4-1E47-9E62-3493D5F76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15" y="3950419"/>
            <a:ext cx="3757368" cy="483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8A99F-820D-5346-8B20-36076C76F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25" y="3391473"/>
            <a:ext cx="6160458" cy="476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571FCB-EF1D-8942-AE23-E6ED41281568}"/>
              </a:ext>
            </a:extLst>
          </p:cNvPr>
          <p:cNvSpPr txBox="1"/>
          <p:nvPr/>
        </p:nvSpPr>
        <p:spPr>
          <a:xfrm>
            <a:off x="4902283" y="3981954"/>
            <a:ext cx="108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(SONC)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CDB118-F2E6-6F4A-81DA-2AE5CCF93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683" y="3629771"/>
            <a:ext cx="4954225" cy="3090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ED77E-15BF-B04E-95EF-A52A59BD1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61064"/>
            <a:ext cx="73533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A407D-D53F-3D45-AC5E-5598C82EE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71" y="2280897"/>
            <a:ext cx="3302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23C72-5DB7-FC4A-8D60-02DF2189B6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025" y="3757716"/>
            <a:ext cx="431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C9DC-99B6-5540-A27F-773F0269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82" y="-22739"/>
            <a:ext cx="10515600" cy="1325563"/>
          </a:xfrm>
        </p:spPr>
        <p:txBody>
          <a:bodyPr/>
          <a:lstStyle/>
          <a:p>
            <a:r>
              <a:rPr lang="en-US" dirty="0"/>
              <a:t>Important Aside: Derivatives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EF8E5-CB62-3E41-8921-40C7B5DF7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51" y="898490"/>
            <a:ext cx="3136900" cy="2362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F508D-F6F6-CA45-A441-63F20B80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55" y="5555176"/>
            <a:ext cx="3972715" cy="1375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BC5D2-191F-184D-BB33-3A566741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628" y="2885028"/>
            <a:ext cx="4350918" cy="708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C26E8-18AF-3747-85E0-D81BC331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82" y="3550651"/>
            <a:ext cx="5649557" cy="2751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D8D4B-58D8-4C4D-89AA-C1D97B747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84" y="3532422"/>
            <a:ext cx="1737075" cy="373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99B6B6-1028-C641-BEBD-C8537E10EEBE}"/>
                  </a:ext>
                </a:extLst>
              </p:cNvPr>
              <p:cNvSpPr txBox="1"/>
              <p:nvPr/>
            </p:nvSpPr>
            <p:spPr>
              <a:xfrm>
                <a:off x="77940" y="6454045"/>
                <a:ext cx="26979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99B6B6-1028-C641-BEBD-C8537E10E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0" y="6454045"/>
                <a:ext cx="2697949" cy="276999"/>
              </a:xfrm>
              <a:prstGeom prst="rect">
                <a:avLst/>
              </a:prstGeom>
              <a:blipFill>
                <a:blip r:embed="rId7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88866-9BA9-7446-8BE0-4F4CACC944DC}"/>
                  </a:ext>
                </a:extLst>
              </p:cNvPr>
              <p:cNvSpPr txBox="1"/>
              <p:nvPr/>
            </p:nvSpPr>
            <p:spPr>
              <a:xfrm>
                <a:off x="3570003" y="6454044"/>
                <a:ext cx="2267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−1, 0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−2, 0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88866-9BA9-7446-8BE0-4F4CACC94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003" y="6454044"/>
                <a:ext cx="2267479" cy="276999"/>
              </a:xfrm>
              <a:prstGeom prst="rect">
                <a:avLst/>
              </a:prstGeom>
              <a:blipFill>
                <a:blip r:embed="rId8"/>
                <a:stretch>
                  <a:fillRect l="-2235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403CD82-82B9-754E-949F-A2FC9CD4E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5642" y="2432815"/>
            <a:ext cx="44196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E05FEF-2AE4-0E45-9BF0-8A249F0FC8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5642" y="1302824"/>
            <a:ext cx="4267193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1DF8C2-C469-2548-B887-247A0B023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563" y="1626731"/>
            <a:ext cx="460228" cy="389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637BC-2AF4-5449-B9ED-230401FC0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40" y="4999468"/>
            <a:ext cx="472340" cy="399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0F979-2EA5-4C48-A471-13194A9A3AB0}"/>
              </a:ext>
            </a:extLst>
          </p:cNvPr>
          <p:cNvSpPr txBox="1"/>
          <p:nvPr/>
        </p:nvSpPr>
        <p:spPr>
          <a:xfrm>
            <a:off x="4899744" y="1821443"/>
            <a:ext cx="352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Order Approximation.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34515-7AB0-3C45-B161-13315E5D8003}"/>
              </a:ext>
            </a:extLst>
          </p:cNvPr>
          <p:cNvSpPr txBox="1"/>
          <p:nvPr/>
        </p:nvSpPr>
        <p:spPr>
          <a:xfrm>
            <a:off x="9069436" y="3408651"/>
            <a:ext cx="25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79DB-EFA4-2C4B-BF74-6C56E536CFE2}"/>
              </a:ext>
            </a:extLst>
          </p:cNvPr>
          <p:cNvSpPr txBox="1"/>
          <p:nvPr/>
        </p:nvSpPr>
        <p:spPr>
          <a:xfrm>
            <a:off x="10591370" y="5985418"/>
            <a:ext cx="25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Hessian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9CFD4-1FC8-8043-8AA5-EEB4B17D1E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1037" y="3866193"/>
            <a:ext cx="20701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6A2184-7860-2242-985D-B0544564FB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3251" y="4375151"/>
            <a:ext cx="2585672" cy="591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5BFC-AD02-E345-B740-9ED64D30BEDC}"/>
              </a:ext>
            </a:extLst>
          </p:cNvPr>
          <p:cNvSpPr txBox="1"/>
          <p:nvPr/>
        </p:nvSpPr>
        <p:spPr>
          <a:xfrm>
            <a:off x="8661037" y="4921957"/>
            <a:ext cx="309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Directional Derivative</a:t>
            </a:r>
          </a:p>
        </p:txBody>
      </p:sp>
    </p:spTree>
    <p:extLst>
      <p:ext uri="{BB962C8B-B14F-4D97-AF65-F5344CB8AC3E}">
        <p14:creationId xmlns:p14="http://schemas.microsoft.com/office/powerpoint/2010/main" val="36856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F87C-AE37-A14C-A292-EB8957A2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Differentiation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714A7-C8C2-4D44-8B9A-CD928DEEC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72" y="2469197"/>
            <a:ext cx="9346343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42EB1-FA86-E642-816B-87E9C593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4893870"/>
            <a:ext cx="4621213" cy="180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F1261-B2FC-9A4C-9289-E2EF0D4EE70A}"/>
              </a:ext>
            </a:extLst>
          </p:cNvPr>
          <p:cNvSpPr txBox="1"/>
          <p:nvPr/>
        </p:nvSpPr>
        <p:spPr>
          <a:xfrm>
            <a:off x="838200" y="1699973"/>
            <a:ext cx="1070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gradient isn’t available directly, we can often approximate it quite well using function evaluations.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FABC5-93F3-224C-BE56-DE23E93F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147" y="3877152"/>
            <a:ext cx="6223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C3B74-2342-AC47-892C-B4F11DF8E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05" y="3824119"/>
            <a:ext cx="622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48BB1-BE85-DC40-811E-EC0A7594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463" y="3815603"/>
            <a:ext cx="749300" cy="35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BF787-DA3B-924F-AC17-82FB8D17FCF6}"/>
              </a:ext>
            </a:extLst>
          </p:cNvPr>
          <p:cNvSpPr txBox="1"/>
          <p:nvPr/>
        </p:nvSpPr>
        <p:spPr>
          <a:xfrm>
            <a:off x="1256356" y="4388603"/>
            <a:ext cx="305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multivariate functions: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4F7DC5-1A53-7D46-8E6D-E6DA1D3D10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85" b="9374"/>
          <a:stretch/>
        </p:blipFill>
        <p:spPr>
          <a:xfrm>
            <a:off x="7786828" y="4623860"/>
            <a:ext cx="3044479" cy="8049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EF8840-3555-F04C-AC7D-D0311D88741A}"/>
              </a:ext>
            </a:extLst>
          </p:cNvPr>
          <p:cNvSpPr txBox="1"/>
          <p:nvPr/>
        </p:nvSpPr>
        <p:spPr>
          <a:xfrm>
            <a:off x="8246232" y="5514120"/>
            <a:ext cx="302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 Step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97B877-D5ED-794C-BBA1-991DFD01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447" y="5993715"/>
            <a:ext cx="74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E33E-601A-CC4A-8C31-C530C27D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Optimization and Root finding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7D57E-ABDD-CB4A-9CE4-3BDBCE65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5833" y="2809610"/>
            <a:ext cx="1635440" cy="4542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904F7-343C-4D41-A5D9-7F72BD921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490" y="2809611"/>
            <a:ext cx="1694844" cy="454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648B-51C7-C848-A13A-2BC0E4AB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876" y="4382822"/>
            <a:ext cx="2982972" cy="1553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360A5-B0E5-DE43-9767-789446AB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067" y="4382821"/>
            <a:ext cx="2982972" cy="1553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38E871-B2A8-C042-BA2F-F416AB20A644}"/>
                  </a:ext>
                </a:extLst>
              </p:cNvPr>
              <p:cNvSpPr txBox="1"/>
              <p:nvPr/>
            </p:nvSpPr>
            <p:spPr>
              <a:xfrm>
                <a:off x="3634239" y="4631267"/>
                <a:ext cx="1320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||               |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38E871-B2A8-C042-BA2F-F416AB20A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239" y="4631267"/>
                <a:ext cx="1320800" cy="276999"/>
              </a:xfrm>
              <a:prstGeom prst="rect">
                <a:avLst/>
              </a:prstGeom>
              <a:blipFill>
                <a:blip r:embed="rId6"/>
                <a:stretch>
                  <a:fillRect l="-2857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6F263B-29A8-1341-9456-B7456FE4F0A9}"/>
              </a:ext>
            </a:extLst>
          </p:cNvPr>
          <p:cNvSpPr txBox="1"/>
          <p:nvPr/>
        </p:nvSpPr>
        <p:spPr>
          <a:xfrm>
            <a:off x="7205567" y="2379133"/>
            <a:ext cx="32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8E86B-4E72-DD49-912B-66DAE063D73B}"/>
              </a:ext>
            </a:extLst>
          </p:cNvPr>
          <p:cNvSpPr txBox="1"/>
          <p:nvPr/>
        </p:nvSpPr>
        <p:spPr>
          <a:xfrm>
            <a:off x="2842272" y="2379133"/>
            <a:ext cx="32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Finding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86ABF5-5B6C-9A4C-BA8E-1BC728A6331B}"/>
              </a:ext>
            </a:extLst>
          </p:cNvPr>
          <p:cNvCxnSpPr>
            <a:cxnSpLocks/>
          </p:cNvCxnSpPr>
          <p:nvPr/>
        </p:nvCxnSpPr>
        <p:spPr>
          <a:xfrm>
            <a:off x="5926667" y="2184400"/>
            <a:ext cx="0" cy="421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18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E268-A8E5-CD40-80B9-06CBB335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Variable (1D)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E6751-F935-8145-8173-FC7922F5B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function of scalar variable.</a:t>
            </a:r>
          </a:p>
          <a:p>
            <a:endParaRPr lang="en-US" dirty="0"/>
          </a:p>
          <a:p>
            <a:r>
              <a:rPr lang="en-US" dirty="0"/>
              <a:t>Minimizing non-analytic functions</a:t>
            </a:r>
          </a:p>
          <a:p>
            <a:r>
              <a:rPr lang="en-US" dirty="0"/>
              <a:t>Solving transcendental equations</a:t>
            </a:r>
          </a:p>
          <a:p>
            <a:r>
              <a:rPr lang="en-US" dirty="0"/>
              <a:t>Sub-problem for multivariate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2C90B-24D1-8846-9D77-DDF18773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4" y="1825625"/>
            <a:ext cx="3490994" cy="74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1EA34-ECA7-D74E-A7FF-3341C744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3429000"/>
            <a:ext cx="2180494" cy="3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CCEB-40B5-D247-BB85-4D09861F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6478-BD7F-6C4F-AAEE-3C5684C3F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33" y="4815417"/>
            <a:ext cx="10515600" cy="4351338"/>
          </a:xfrm>
        </p:spPr>
        <p:txBody>
          <a:bodyPr/>
          <a:lstStyle/>
          <a:p>
            <a:r>
              <a:rPr lang="en-GB" dirty="0"/>
              <a:t>Bracketing is the process of identifying an interval in which a local minimum lies and then successively shrinking the interval.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54619-9DC0-1341-A9DD-579615E0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15" y="1653668"/>
            <a:ext cx="2711451" cy="2877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6A772-1DE4-0B41-9F0B-12D9E8668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933" y="1586175"/>
            <a:ext cx="2711451" cy="30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3930-44FC-D145-81DE-D19BECE8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Quadratic Fit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EB11D-70B0-6C44-9A75-DBAEC3CE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5064" y="574933"/>
            <a:ext cx="3550836" cy="27864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3DAE7-DF7F-8942-8E29-6FAE3885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31" y="4152399"/>
            <a:ext cx="9636538" cy="2582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AEA85-D3AC-C84A-91EF-099E3A472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0" b="-13213"/>
          <a:stretch/>
        </p:blipFill>
        <p:spPr>
          <a:xfrm>
            <a:off x="3205778" y="1498025"/>
            <a:ext cx="3556603" cy="626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54CB17-05A0-B44E-8925-03B27EF18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0504"/>
          <a:stretch/>
        </p:blipFill>
        <p:spPr>
          <a:xfrm>
            <a:off x="3081382" y="2124067"/>
            <a:ext cx="3805394" cy="626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9A97F-AF56-3D42-ABDC-4601AF361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344" y="2682438"/>
            <a:ext cx="3713432" cy="15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BE76-FF57-5D47-A28E-91D663F3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Bisection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2F22-184C-C24F-962D-C1A8E0842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71757"/>
            <a:ext cx="10515600" cy="629708"/>
          </a:xfrm>
        </p:spPr>
        <p:txBody>
          <a:bodyPr/>
          <a:lstStyle/>
          <a:p>
            <a:r>
              <a:rPr lang="en-US" dirty="0"/>
              <a:t>Works for both root finding and optimization.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3C4DD-42A4-2443-B16F-BE118BBB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95" y="4621742"/>
            <a:ext cx="9646603" cy="22362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3FDE8-C164-8B44-B7B5-BF4D9F9BA3A5}"/>
              </a:ext>
            </a:extLst>
          </p:cNvPr>
          <p:cNvSpPr txBox="1">
            <a:spLocks/>
          </p:cNvSpPr>
          <p:nvPr/>
        </p:nvSpPr>
        <p:spPr>
          <a:xfrm>
            <a:off x="2494965" y="2205039"/>
            <a:ext cx="7202065" cy="2593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Identify interval [</a:t>
            </a:r>
            <a:r>
              <a:rPr lang="en-US" dirty="0" err="1"/>
              <a:t>a,b</a:t>
            </a:r>
            <a:r>
              <a:rPr lang="en-US" dirty="0"/>
              <a:t>] that contains minimum. (i.e. identify interval with f’(a) &lt; 0 and f’(b) &gt; 0 ).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midpoint (</a:t>
            </a:r>
            <a:r>
              <a:rPr lang="en-US" dirty="0" err="1"/>
              <a:t>a+b</a:t>
            </a:r>
            <a:r>
              <a:rPr lang="en-US" dirty="0"/>
              <a:t>)/2.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new interval that contains minimum, e.g. [(</a:t>
            </a:r>
            <a:r>
              <a:rPr lang="en-US" dirty="0" err="1"/>
              <a:t>a+b</a:t>
            </a:r>
            <a:r>
              <a:rPr lang="en-US" dirty="0"/>
              <a:t>)/2, b].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until convergence.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AD90-06D3-BB47-901D-583CAC16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3: Newton’s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E3CCC-0D9A-A74F-B62E-1DC80955B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999" y="1542427"/>
            <a:ext cx="6089278" cy="25661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A674D-2472-434F-BE56-2921FD7B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9040"/>
            <a:ext cx="6631049" cy="889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AB735-B1AC-6A40-938E-6D2A9C11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6" y="4268097"/>
            <a:ext cx="5169915" cy="1550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4E2-C8D9-C04E-BAA0-6C163956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564" y="4083193"/>
            <a:ext cx="6448713" cy="27748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C1DE10-1FEA-5C4B-9CA7-5388E9D80F4B}"/>
              </a:ext>
            </a:extLst>
          </p:cNvPr>
          <p:cNvSpPr txBox="1">
            <a:spLocks/>
          </p:cNvSpPr>
          <p:nvPr/>
        </p:nvSpPr>
        <p:spPr>
          <a:xfrm>
            <a:off x="267341" y="1575927"/>
            <a:ext cx="10515600" cy="62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Works for both root finding and optimization.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A16F-3993-0844-A101-040087BE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Optimization: Local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C515-624D-D04D-AF0C-D5F62C071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Scalar function of a vector variable</a:t>
            </a:r>
          </a:p>
          <a:p>
            <a:r>
              <a:rPr lang="en-US" dirty="0"/>
              <a:t>In multivariate problems, we incrementally improve our design point x by taking a step that minimizes an approximation of f(x) based on local information.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71EBF-FEB8-9245-A2DC-3DAC2EA3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498600"/>
            <a:ext cx="3691468" cy="786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50D8E-DA86-9F4A-814D-312A9D3E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3874880"/>
            <a:ext cx="5018617" cy="32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9B7D-FA52-3B41-89A4-019AC4DF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01E6A-C9B0-9D4B-8048-79BB2B17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216" y="3884454"/>
            <a:ext cx="5196812" cy="99192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F2469-460A-9649-A6FD-9F9A8F9E2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16" y="4760606"/>
            <a:ext cx="5196812" cy="813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8A6E5-2180-584B-AAC0-BC28F7AA5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10" y="3810642"/>
            <a:ext cx="3861036" cy="2010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C60EA-E4D2-2C44-BD63-E4061B6630EF}"/>
              </a:ext>
            </a:extLst>
          </p:cNvPr>
          <p:cNvSpPr txBox="1"/>
          <p:nvPr/>
        </p:nvSpPr>
        <p:spPr>
          <a:xfrm>
            <a:off x="1731085" y="1588552"/>
            <a:ext cx="8316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Finding the extremal value of a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Finding the ’best’ (optimal) value for a set of design parameters.  </a:t>
            </a:r>
          </a:p>
        </p:txBody>
      </p:sp>
    </p:spTree>
    <p:extLst>
      <p:ext uri="{BB962C8B-B14F-4D97-AF65-F5344CB8AC3E}">
        <p14:creationId xmlns:p14="http://schemas.microsoft.com/office/powerpoint/2010/main" val="211768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B022-C1DC-C045-A786-E2A1AE9D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descent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21C3D-B3D6-2F45-9461-260A03B0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67" y="1530802"/>
            <a:ext cx="8293100" cy="1898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2AB94-8D47-0643-96CA-4DC6C76FB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2" y="3375891"/>
            <a:ext cx="8300115" cy="21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3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8FBB-D2DF-3F49-B3B5-79A247A7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convergence/stopping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FBCA-54AE-6F48-90EC-A1AE4F2A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2029882"/>
          </a:xfrm>
        </p:spPr>
        <p:txBody>
          <a:bodyPr/>
          <a:lstStyle/>
          <a:p>
            <a:r>
              <a:rPr lang="en-US" dirty="0"/>
              <a:t>Terminate after fixed number of steps.</a:t>
            </a:r>
          </a:p>
          <a:p>
            <a:r>
              <a:rPr lang="en-US" dirty="0"/>
              <a:t>If function change small, then terminate.</a:t>
            </a:r>
          </a:p>
          <a:p>
            <a:r>
              <a:rPr lang="en-US" dirty="0"/>
              <a:t>If norm of the gradient  small, terminate.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9F3C-C3AE-F541-84C7-680F2E02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04" b="49510"/>
          <a:stretch/>
        </p:blipFill>
        <p:spPr>
          <a:xfrm>
            <a:off x="1940983" y="1690688"/>
            <a:ext cx="8310033" cy="958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F738C-CF8E-C241-8846-C4DEE032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565" y="3446585"/>
            <a:ext cx="3002909" cy="703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E9E74-CCDF-EE44-B5AE-47AE9A70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80" y="3978398"/>
            <a:ext cx="2870823" cy="7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5BE0-5371-1B4B-AC90-FEBA56D8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direction to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DD8-FC34-1F4C-A285-2A2705183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Negative gradient -&gt; Direction of maximum decrease of your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Negative Gradient not always the best direction: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alternatives:</a:t>
            </a:r>
          </a:p>
          <a:p>
            <a:r>
              <a:rPr lang="en-US" dirty="0"/>
              <a:t>Conjugate gradient</a:t>
            </a:r>
          </a:p>
          <a:p>
            <a:r>
              <a:rPr lang="en-US" dirty="0"/>
              <a:t>Noisy gradient</a:t>
            </a:r>
          </a:p>
          <a:p>
            <a:r>
              <a:rPr lang="en-US" dirty="0"/>
              <a:t>Gradient with 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96F9F-A5E0-184E-A530-0A465BAFC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98" r="1429"/>
          <a:stretch/>
        </p:blipFill>
        <p:spPr>
          <a:xfrm>
            <a:off x="2256367" y="1524000"/>
            <a:ext cx="8174566" cy="95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A1F99-9DEA-304B-85BA-4036CF0B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07366"/>
            <a:ext cx="5783132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7D7D-CC6F-CA49-BF9E-D2BC102C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a Step?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C546D-6248-4E49-B0A4-548DFCD5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942" y="4655721"/>
            <a:ext cx="10515600" cy="4351338"/>
          </a:xfrm>
        </p:spPr>
        <p:txBody>
          <a:bodyPr/>
          <a:lstStyle/>
          <a:p>
            <a:r>
              <a:rPr lang="en-US" dirty="0"/>
              <a:t>Decaying step size</a:t>
            </a:r>
          </a:p>
          <a:p>
            <a:r>
              <a:rPr lang="en-US" dirty="0"/>
              <a:t>Line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BC800-F447-EF46-BE55-E8FE109F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2" y="1591727"/>
            <a:ext cx="8300115" cy="2111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E3F47-7EE7-8C43-AFF9-05206EA9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49" y="4472506"/>
            <a:ext cx="3127829" cy="67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6450E-6F4C-2F45-9417-5D5B88BC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49" y="5084466"/>
            <a:ext cx="2680992" cy="6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E6A5-0B6F-1847-99F8-A5A05BBA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6DC8-504D-AB42-890E-D7F30182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04" y="2234415"/>
            <a:ext cx="10515600" cy="4351338"/>
          </a:xfrm>
        </p:spPr>
        <p:txBody>
          <a:bodyPr/>
          <a:lstStyle/>
          <a:p>
            <a:r>
              <a:rPr lang="en-US" dirty="0"/>
              <a:t>Generally expensive to solve fully -&gt; Use approximate </a:t>
            </a:r>
          </a:p>
          <a:p>
            <a:pPr marL="0" indent="0">
              <a:buNone/>
            </a:pPr>
            <a:r>
              <a:rPr lang="en-US" dirty="0"/>
              <a:t>Line search.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8E5C9-DA86-664C-A2B3-C01BA313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71" y="1292303"/>
            <a:ext cx="3768444" cy="942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F068B-D1F0-8F47-858B-2FE8540B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05" y="3330836"/>
            <a:ext cx="4717949" cy="824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D1859-7E0B-BB46-86E6-D121C86F6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21" y="4698783"/>
            <a:ext cx="6563372" cy="1886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F6F92-A745-6146-8A3E-58D97E58A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715" y="3027380"/>
            <a:ext cx="3951288" cy="3672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C3BBA-37BF-6742-BB61-9FB1D93D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79" y="4222533"/>
            <a:ext cx="114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C75B-A24B-7A46-A404-FFC6D1D2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methods 1: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DCE8-C879-2C44-9ABB-F2F571536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802179"/>
            <a:ext cx="10515600" cy="4351338"/>
          </a:xfrm>
        </p:spPr>
        <p:txBody>
          <a:bodyPr/>
          <a:lstStyle/>
          <a:p>
            <a:r>
              <a:rPr lang="en-US" dirty="0"/>
              <a:t>First order methods use gradient information at each step.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r>
              <a:rPr lang="en-US" dirty="0"/>
              <a:t>Jagged steps -&gt; gets stuck in valleys.</a:t>
            </a:r>
          </a:p>
          <a:p>
            <a:endParaRPr lang="en-US" dirty="0"/>
          </a:p>
          <a:p>
            <a:r>
              <a:rPr lang="en-US" dirty="0"/>
              <a:t>Neural networks use stochastic gradient descent </a:t>
            </a:r>
          </a:p>
          <a:p>
            <a:pPr marL="0" indent="0">
              <a:buNone/>
            </a:pPr>
            <a:r>
              <a:rPr lang="en-US" dirty="0"/>
              <a:t>-&gt; less likely to get stuck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AF40C-3FFC-634F-85BD-191E43C3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53" y="2712692"/>
            <a:ext cx="2608316" cy="92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9F21D-4030-714F-8AD2-E3F40968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460" y="2762396"/>
            <a:ext cx="1999309" cy="879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B2551-0876-CA42-865C-29304161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50" y="3642092"/>
            <a:ext cx="3576163" cy="33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8303-55AC-C84C-8CD1-4F51D40A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Gradient Descent with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7FBE-CC9E-C842-B972-05DC68A7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Keeps momentum along previous direction steps: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Less likely to get stuck in valleys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89959-CC3E-0340-B44F-A1629F55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8" y="3639608"/>
            <a:ext cx="5783132" cy="2853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9D3EA-9BDB-3B4B-83C9-C65EE417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81" y="2356849"/>
            <a:ext cx="3003709" cy="11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5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0C1C-9251-F442-92E3-5D1C706E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3: Conjugate Gradient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9C2-9C89-6D42-80C0-107F54341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for minimizing quadratic functions / solving systems of linear equations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Modified for general optimization: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123639-5A1D-D044-BD2C-185B8F3F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06" y="2290212"/>
            <a:ext cx="4657794" cy="45677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3337350-7BB6-9E45-B1A0-35550B02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87" y="2623103"/>
            <a:ext cx="4966352" cy="931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2AD72E-30FF-EA48-8029-15FCA873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48" y="3707928"/>
            <a:ext cx="28194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16E2-3101-CF47-9945-19ACF8A7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77" y="4792028"/>
            <a:ext cx="3240526" cy="627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5F479-A65B-8345-8EBF-530C198EC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277" y="5419880"/>
            <a:ext cx="1621215" cy="476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F77D9F-C5CE-AA4E-84D2-952A88FCB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31" y="5903277"/>
            <a:ext cx="3281956" cy="727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C63A6-CBEF-D047-84F4-0B412CCBB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548" y="5160785"/>
            <a:ext cx="3121242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9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32AF-C082-C14C-B2A3-D82F3A26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Methods 1: Newton’s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9DE19-C5DD-1D48-8C86-C808E254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Second order methods use gradient and hessian (first and second derivative information at each point).</a:t>
            </a:r>
          </a:p>
          <a:p>
            <a:endParaRPr lang="en-US" dirty="0"/>
          </a:p>
          <a:p>
            <a:r>
              <a:rPr lang="en-US" dirty="0"/>
              <a:t>Newton’s method: Extension of 1D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Quadratic Convergence: Converges very fast if function bowl shaped.</a:t>
            </a:r>
          </a:p>
          <a:p>
            <a:r>
              <a:rPr lang="en-US" dirty="0"/>
              <a:t>Inverting Hessian can be expensive.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0A594-6804-7D46-9761-2ABEF8F6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06" y="3769848"/>
            <a:ext cx="8880971" cy="879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38823-0EB7-9841-8AFC-3453F239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138" y="4485939"/>
            <a:ext cx="5097369" cy="763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5BA226-4BF4-494B-9B2B-90F9B18D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72" y="5105807"/>
            <a:ext cx="4090103" cy="7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4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AAF5-BC7E-5A42-8908-B7C270C5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Failures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4CAA4-B5EE-7545-AF43-8CA6ABE91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251" y="1859222"/>
            <a:ext cx="9967134" cy="33223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10E1C-35AD-2F41-A6B1-75183D009D1E}"/>
              </a:ext>
            </a:extLst>
          </p:cNvPr>
          <p:cNvSpPr txBox="1"/>
          <p:nvPr/>
        </p:nvSpPr>
        <p:spPr>
          <a:xfrm>
            <a:off x="1617785" y="5380892"/>
            <a:ext cx="996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adjusted to include line search and/or step size to avoid these failures</a:t>
            </a:r>
          </a:p>
        </p:txBody>
      </p:sp>
    </p:spTree>
    <p:extLst>
      <p:ext uri="{BB962C8B-B14F-4D97-AF65-F5344CB8AC3E}">
        <p14:creationId xmlns:p14="http://schemas.microsoft.com/office/powerpoint/2010/main" val="56082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EA99-6829-4A47-94FC-65A9EEFA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764F-079F-454D-8A65-E0D08D4D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355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Ubiquitous in the physical sciences:</a:t>
            </a:r>
          </a:p>
          <a:p>
            <a:r>
              <a:rPr lang="en-US" dirty="0"/>
              <a:t>Model Fitting</a:t>
            </a:r>
          </a:p>
          <a:p>
            <a:r>
              <a:rPr lang="en-US" dirty="0"/>
              <a:t>Experiment Design</a:t>
            </a:r>
          </a:p>
          <a:p>
            <a:r>
              <a:rPr lang="en-US" dirty="0"/>
              <a:t>Minimum energy states (Euler-Lagrange)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Machine Learning!</a:t>
            </a:r>
          </a:p>
          <a:p>
            <a:r>
              <a:rPr lang="en-US" dirty="0"/>
              <a:t>Engineering, finance, economics….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087DC-8F2C-124A-9CF7-B7AC80C6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55" y="3866357"/>
            <a:ext cx="7849380" cy="7815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BDB667-694B-1E46-832D-898C32E47CE6}"/>
              </a:ext>
            </a:extLst>
          </p:cNvPr>
          <p:cNvSpPr/>
          <p:nvPr/>
        </p:nvSpPr>
        <p:spPr>
          <a:xfrm>
            <a:off x="4787153" y="3866357"/>
            <a:ext cx="2883049" cy="7815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9299-D808-4A45-A65E-8C556EA5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6880" cy="1325563"/>
          </a:xfrm>
        </p:spPr>
        <p:txBody>
          <a:bodyPr/>
          <a:lstStyle/>
          <a:p>
            <a:r>
              <a:rPr lang="en-US" dirty="0"/>
              <a:t>Method 2: Quasi Newton Methods (DFP, BFGS)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E1620-F2EA-9B45-8AE8-E67B6F91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Hessian or it is too expensive to compute, we can approximate it numerically: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8C994-29FF-7C42-8EA9-35D0E7E4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61" y="2831768"/>
            <a:ext cx="3642942" cy="662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4ED42-DCA0-0343-B75C-64DEA44C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9" y="3655326"/>
            <a:ext cx="2948140" cy="119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01726-EAFC-CF48-9CED-391BA4FD2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07" y="4916144"/>
            <a:ext cx="3867743" cy="119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A4741-5ADB-6E46-95D7-2686AFFAC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39" y="2512590"/>
            <a:ext cx="3338749" cy="82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C9E81-EA3F-A24D-B69B-86508F287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98" y="3581363"/>
            <a:ext cx="3953182" cy="66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E970F4-4167-8840-BB8D-2E20B0C90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27394"/>
            <a:ext cx="3781794" cy="2567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ED805-B1E5-B948-B31D-8C5854B684CA}"/>
              </a:ext>
            </a:extLst>
          </p:cNvPr>
          <p:cNvSpPr txBox="1"/>
          <p:nvPr/>
        </p:nvSpPr>
        <p:spPr>
          <a:xfrm>
            <a:off x="7171599" y="3144563"/>
            <a:ext cx="19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8F55AA-57B4-EA47-B472-FB0FA09A4E00}"/>
                  </a:ext>
                </a:extLst>
              </p14:cNvPr>
              <p14:cNvContentPartPr/>
              <p14:nvPr/>
            </p14:nvContentPartPr>
            <p14:xfrm>
              <a:off x="7668487" y="2723972"/>
              <a:ext cx="291960" cy="137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8F55AA-57B4-EA47-B472-FB0FA09A4E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9487" y="2714972"/>
                <a:ext cx="309600" cy="13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2D23-95B4-E343-9B69-5BE90E2C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(0</a:t>
            </a:r>
            <a:r>
              <a:rPr lang="en-US" baseline="30000" dirty="0"/>
              <a:t>th</a:t>
            </a:r>
            <a:r>
              <a:rPr lang="en-US" dirty="0"/>
              <a:t> order)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3CA1-4C8D-C840-A1B8-F1FA410E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methods mentioned so far and just approximate gradient numerically.</a:t>
            </a:r>
          </a:p>
          <a:p>
            <a:r>
              <a:rPr lang="en-US" dirty="0"/>
              <a:t>There do exist specialized methods that only use function information (no gradient).</a:t>
            </a:r>
          </a:p>
          <a:p>
            <a:r>
              <a:rPr lang="en-US" dirty="0" err="1"/>
              <a:t>Nelder</a:t>
            </a:r>
            <a:r>
              <a:rPr lang="en-US" dirty="0"/>
              <a:t>-Mead Simplex: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A38B8-3EAF-2744-91F5-14C5D73D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66" y="3243105"/>
            <a:ext cx="3614895" cy="36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B15-C13A-824C-A391-348575E9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Scipy.optimize.minimize</a:t>
            </a:r>
            <a:r>
              <a:rPr lang="en-US" dirty="0"/>
              <a:t>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D6F91-7363-8A4B-ABF0-68AFAB201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761" y="1596903"/>
            <a:ext cx="3547208" cy="4811865"/>
          </a:xfrm>
        </p:spPr>
      </p:pic>
    </p:spTree>
    <p:extLst>
      <p:ext uri="{BB962C8B-B14F-4D97-AF65-F5344CB8AC3E}">
        <p14:creationId xmlns:p14="http://schemas.microsoft.com/office/powerpoint/2010/main" val="373585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654C-47FD-D543-9409-BBA63085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concrete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56A3-766D-CA4B-B311-CDF3539B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Mechanics -- Shape of chain of hanging masses: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0D4A-C105-0642-9F41-D66FA15E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984500"/>
            <a:ext cx="84074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2CF70-2B4A-6B43-A79A-E5B5194B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4159044"/>
            <a:ext cx="11049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85946-4342-8042-9220-F5650FD5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811" y="3873500"/>
            <a:ext cx="4274039" cy="289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3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25C9-67E5-C646-9ABE-242690A4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6EA6-AD05-3344-8A99-3C1AF88D4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Biophysics -- Ground state equilibrium geometry for molecules and proteins. (AMBER)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DE38E-CAD0-084B-A9C5-05C42F1D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6" y="3069696"/>
            <a:ext cx="6914523" cy="310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027CF-0EAE-4C48-9B54-EF773108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16" y="3331633"/>
            <a:ext cx="3081484" cy="298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5549C-D245-4F48-81A4-D2A34F66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23" y="3204633"/>
            <a:ext cx="4075537" cy="3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4C3E-6331-A545-B168-C1BA52FC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021D2-49B8-9E42-878B-770D24302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80" y="2539777"/>
            <a:ext cx="5201394" cy="11603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CD519-D325-C34B-A514-71D2A703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6" y="3700088"/>
            <a:ext cx="3007783" cy="133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7A59A-5F06-F24B-B412-59A00E22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933" y="1440474"/>
            <a:ext cx="5697957" cy="4273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BE545-1850-B340-B89A-28461A0215D9}"/>
              </a:ext>
            </a:extLst>
          </p:cNvPr>
          <p:cNvSpPr txBox="1"/>
          <p:nvPr/>
        </p:nvSpPr>
        <p:spPr>
          <a:xfrm>
            <a:off x="838200" y="5390776"/>
            <a:ext cx="6466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Best approached with stochastic optimization methods like MCMC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FFD7B-EA7D-7D4A-B7F2-33F417633C18}"/>
              </a:ext>
            </a:extLst>
          </p:cNvPr>
          <p:cNvSpPr txBox="1"/>
          <p:nvPr/>
        </p:nvSpPr>
        <p:spPr>
          <a:xfrm>
            <a:off x="901116" y="1690688"/>
            <a:ext cx="601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Ferromagnets, spin glasses, neuroscience</a:t>
            </a:r>
          </a:p>
        </p:txBody>
      </p:sp>
    </p:spTree>
    <p:extLst>
      <p:ext uri="{BB962C8B-B14F-4D97-AF65-F5344CB8AC3E}">
        <p14:creationId xmlns:p14="http://schemas.microsoft.com/office/powerpoint/2010/main" val="244282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2CE8-A3BA-E344-951E-ED93D95D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DEB5-11BC-6C41-A5A0-0FEC6CF1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00941"/>
          </a:xfrm>
        </p:spPr>
        <p:txBody>
          <a:bodyPr/>
          <a:lstStyle/>
          <a:p>
            <a:r>
              <a:rPr lang="en-US" dirty="0"/>
              <a:t>Dataset and any model f.</a:t>
            </a:r>
          </a:p>
          <a:p>
            <a:r>
              <a:rPr lang="en-US" dirty="0"/>
              <a:t>Minimize sum of model residuals:</a:t>
            </a:r>
          </a:p>
          <a:p>
            <a:endParaRPr lang="en-US" dirty="0"/>
          </a:p>
          <a:p>
            <a:r>
              <a:rPr lang="en-US" dirty="0"/>
              <a:t>Only analytical solution for linear models.</a:t>
            </a:r>
          </a:p>
          <a:p>
            <a:r>
              <a:rPr lang="en-US" dirty="0"/>
              <a:t>Neural Networks famously non-linear.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385F4-BCE8-0D4C-98C0-19158169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360" y="4876002"/>
            <a:ext cx="3091061" cy="582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FBB81-8A25-884A-9729-4FD0448C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78" y="3514455"/>
            <a:ext cx="4974022" cy="3300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FA51D-75A6-C842-B5E8-059696B8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120" y="2422855"/>
            <a:ext cx="2515193" cy="983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DC39B-1B72-4143-BD14-9EC5DA9C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90" y="1749120"/>
            <a:ext cx="2184230" cy="4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7FC3-24B9-9048-A54D-DFA2AB9A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E317-039E-9345-85AA-E74F3B8B1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Relaxation methods for boundary value problems (Gravity, electrodynamics, fluid dynamics)</a:t>
            </a:r>
          </a:p>
          <a:p>
            <a:r>
              <a:rPr lang="en-US" dirty="0"/>
              <a:t>Solving systems of linear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BF88C-CF3D-CC4A-B251-5AD7C5B9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4" y="3311983"/>
            <a:ext cx="2018938" cy="574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F07B9-2E61-5F40-97E1-29FE5B1D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53" y="3994774"/>
            <a:ext cx="8055864" cy="99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8EA05-6C96-1E40-84D7-845D8DD19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9" y="5059040"/>
            <a:ext cx="1599347" cy="6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6D9D-6BF7-EE4D-A2A5-D6B01B0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F9E0-AC8E-F144-8245-E93EDC36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Conditions for optimality</a:t>
            </a:r>
          </a:p>
          <a:p>
            <a:r>
              <a:rPr lang="en-US" dirty="0"/>
              <a:t>Derivatives and Numerical differentiation</a:t>
            </a:r>
          </a:p>
          <a:p>
            <a:r>
              <a:rPr lang="en-US" dirty="0"/>
              <a:t>1D Optimization and root finding</a:t>
            </a:r>
          </a:p>
          <a:p>
            <a:r>
              <a:rPr lang="en-US" dirty="0"/>
              <a:t>Multi-dimensional Optimization</a:t>
            </a:r>
          </a:p>
          <a:p>
            <a:r>
              <a:rPr lang="en-US" dirty="0"/>
              <a:t>First order (gradient) Based methods</a:t>
            </a:r>
          </a:p>
          <a:p>
            <a:r>
              <a:rPr lang="en-US" dirty="0"/>
              <a:t>Second order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6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13005</TotalTime>
  <Words>799</Words>
  <Application>Microsoft Macintosh PowerPoint</Application>
  <PresentationFormat>Widescreen</PresentationFormat>
  <Paragraphs>155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Numerical Optimization</vt:lpstr>
      <vt:lpstr>What is it?</vt:lpstr>
      <vt:lpstr>Why is it useful?</vt:lpstr>
      <vt:lpstr>Some concrete examples</vt:lpstr>
      <vt:lpstr>Biophysics</vt:lpstr>
      <vt:lpstr>Ising model</vt:lpstr>
      <vt:lpstr>Model fitting</vt:lpstr>
      <vt:lpstr>Partial Differential Equations</vt:lpstr>
      <vt:lpstr>Outline</vt:lpstr>
      <vt:lpstr>Conditions for Optimality</vt:lpstr>
      <vt:lpstr>Important Aside: Derivatives</vt:lpstr>
      <vt:lpstr>Numerical Differentiation</vt:lpstr>
      <vt:lpstr>Connection: Optimization and Root finding</vt:lpstr>
      <vt:lpstr>Single Variable (1D) Optimization</vt:lpstr>
      <vt:lpstr>Bracketing</vt:lpstr>
      <vt:lpstr>Method 1: Quadratic Fit Search</vt:lpstr>
      <vt:lpstr>Method 2: Bisection Method</vt:lpstr>
      <vt:lpstr>Method 3: Newton’s Method</vt:lpstr>
      <vt:lpstr>Multivariate Optimization: Local Descent</vt:lpstr>
      <vt:lpstr>Iterative descent procedure</vt:lpstr>
      <vt:lpstr>Checking for convergence/stopping</vt:lpstr>
      <vt:lpstr>Which direction to take?</vt:lpstr>
      <vt:lpstr>How big a Step?</vt:lpstr>
      <vt:lpstr>Line Search</vt:lpstr>
      <vt:lpstr>First Order methods 1: Gradient Descent</vt:lpstr>
      <vt:lpstr>Method 2: Gradient Descent with Momentum</vt:lpstr>
      <vt:lpstr>Method 3: Conjugate Gradient Method</vt:lpstr>
      <vt:lpstr>Second Order Methods 1: Newton’s Method</vt:lpstr>
      <vt:lpstr>Newton Failures</vt:lpstr>
      <vt:lpstr>Method 2: Quasi Newton Methods (DFP, BFGS)</vt:lpstr>
      <vt:lpstr>Direct Methods (0th order)</vt:lpstr>
      <vt:lpstr>Scipy.optimize.minimize()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Optimization</dc:title>
  <dc:creator>Lawrence Peirson</dc:creator>
  <cp:lastModifiedBy>Tom Abel</cp:lastModifiedBy>
  <cp:revision>61</cp:revision>
  <dcterms:created xsi:type="dcterms:W3CDTF">2021-02-10T21:41:22Z</dcterms:created>
  <dcterms:modified xsi:type="dcterms:W3CDTF">2022-02-24T21:26:26Z</dcterms:modified>
</cp:coreProperties>
</file>